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87DE28A0-458D-4F8F-A876-59216785F324}" type="datetimeFigureOut">
              <a:rPr lang="en-US" smtClean="0"/>
              <a:pPr/>
              <a:t>21-08-2019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8C5D6CAC-CD33-4D5E-8A36-E77296CD93D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DE28A0-458D-4F8F-A876-59216785F324}" type="datetimeFigureOut">
              <a:rPr lang="en-US" smtClean="0"/>
              <a:pPr/>
              <a:t>21-08-2019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5D6CAC-CD33-4D5E-8A36-E77296CD93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DE28A0-458D-4F8F-A876-59216785F324}" type="datetimeFigureOut">
              <a:rPr lang="en-US" smtClean="0"/>
              <a:pPr/>
              <a:t>21-08-2019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5D6CAC-CD33-4D5E-8A36-E77296CD93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DE28A0-458D-4F8F-A876-59216785F324}" type="datetimeFigureOut">
              <a:rPr lang="en-US" smtClean="0"/>
              <a:pPr/>
              <a:t>21-08-2019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5D6CAC-CD33-4D5E-8A36-E77296CD93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87DE28A0-458D-4F8F-A876-59216785F324}" type="datetimeFigureOut">
              <a:rPr lang="en-US" smtClean="0"/>
              <a:pPr/>
              <a:t>21-08-2019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8C5D6CAC-CD33-4D5E-8A36-E77296CD93D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DE28A0-458D-4F8F-A876-59216785F324}" type="datetimeFigureOut">
              <a:rPr lang="en-US" smtClean="0"/>
              <a:pPr/>
              <a:t>21-08-2019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8C5D6CAC-CD33-4D5E-8A36-E77296CD93D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DE28A0-458D-4F8F-A876-59216785F324}" type="datetimeFigureOut">
              <a:rPr lang="en-US" smtClean="0"/>
              <a:pPr/>
              <a:t>21-08-2019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8C5D6CAC-CD33-4D5E-8A36-E77296CD93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DE28A0-458D-4F8F-A876-59216785F324}" type="datetimeFigureOut">
              <a:rPr lang="en-US" smtClean="0"/>
              <a:pPr/>
              <a:t>21-08-2019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5D6CAC-CD33-4D5E-8A36-E77296CD93D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DE28A0-458D-4F8F-A876-59216785F324}" type="datetimeFigureOut">
              <a:rPr lang="en-US" smtClean="0"/>
              <a:pPr/>
              <a:t>21-08-2019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5D6CAC-CD33-4D5E-8A36-E77296CD93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87DE28A0-458D-4F8F-A876-59216785F324}" type="datetimeFigureOut">
              <a:rPr lang="en-US" smtClean="0"/>
              <a:pPr/>
              <a:t>21-08-2019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8C5D6CAC-CD33-4D5E-8A36-E77296CD93D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87DE28A0-458D-4F8F-A876-59216785F324}" type="datetimeFigureOut">
              <a:rPr lang="en-US" smtClean="0"/>
              <a:pPr/>
              <a:t>21-08-2019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8C5D6CAC-CD33-4D5E-8A36-E77296CD93D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87DE28A0-458D-4F8F-A876-59216785F324}" type="datetimeFigureOut">
              <a:rPr lang="en-US" smtClean="0"/>
              <a:pPr/>
              <a:t>21-08-2019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8C5D6CAC-CD33-4D5E-8A36-E77296CD93D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OLD METHOD OF PREPARATION OF DRUGS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DR.RAMYA S.S </a:t>
            </a:r>
          </a:p>
          <a:p>
            <a:r>
              <a:rPr lang="en-US" dirty="0" smtClean="0"/>
              <a:t>ASSISTANT PROFESSOR</a:t>
            </a:r>
          </a:p>
          <a:p>
            <a:r>
              <a:rPr lang="en-US" dirty="0" smtClean="0"/>
              <a:t>DEPT OF HOMOEOPATHIC PHARMACY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660033"/>
                </a:solidFill>
                <a:latin typeface="Times New Roman" pitchFamily="18" charset="0"/>
              </a:rPr>
              <a:t>CLASS  I</a:t>
            </a:r>
            <a:br>
              <a:rPr lang="en-US" b="1" dirty="0" smtClean="0">
                <a:solidFill>
                  <a:srgbClr val="660033"/>
                </a:solidFill>
                <a:latin typeface="Times New Roman" pitchFamily="18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  <a:buNone/>
            </a:pPr>
            <a:r>
              <a:rPr lang="en-US" b="1" dirty="0" smtClean="0">
                <a:solidFill>
                  <a:schemeClr val="hlink"/>
                </a:solidFill>
              </a:rPr>
              <a:t>DRUG POWER</a:t>
            </a:r>
            <a:r>
              <a:rPr lang="en-US" b="1" dirty="0" smtClean="0"/>
              <a:t>  1/2</a:t>
            </a:r>
          </a:p>
          <a:p>
            <a:pPr>
              <a:lnSpc>
                <a:spcPct val="80000"/>
              </a:lnSpc>
              <a:buNone/>
            </a:pPr>
            <a:endParaRPr lang="en-US" sz="1600" b="1" dirty="0" smtClean="0"/>
          </a:p>
          <a:p>
            <a:pPr>
              <a:lnSpc>
                <a:spcPct val="80000"/>
              </a:lnSpc>
              <a:buNone/>
            </a:pPr>
            <a:r>
              <a:rPr lang="en-US" b="1" dirty="0" smtClean="0">
                <a:solidFill>
                  <a:schemeClr val="hlink"/>
                </a:solidFill>
              </a:rPr>
              <a:t>Drug : </a:t>
            </a:r>
            <a:r>
              <a:rPr lang="en-US" b="1" dirty="0" err="1" smtClean="0">
                <a:solidFill>
                  <a:schemeClr val="hlink"/>
                </a:solidFill>
              </a:rPr>
              <a:t>Menstrum</a:t>
            </a:r>
            <a:r>
              <a:rPr lang="en-US" b="1" dirty="0" smtClean="0"/>
              <a:t> : 1:1 </a:t>
            </a:r>
          </a:p>
          <a:p>
            <a:pPr>
              <a:lnSpc>
                <a:spcPct val="80000"/>
              </a:lnSpc>
              <a:buNone/>
            </a:pPr>
            <a:endParaRPr lang="en-US" sz="1600" b="1" dirty="0" smtClean="0"/>
          </a:p>
          <a:p>
            <a:pPr>
              <a:lnSpc>
                <a:spcPct val="80000"/>
              </a:lnSpc>
              <a:buNone/>
            </a:pPr>
            <a:r>
              <a:rPr lang="en-US" b="1" dirty="0" smtClean="0">
                <a:solidFill>
                  <a:schemeClr val="hlink"/>
                </a:solidFill>
              </a:rPr>
              <a:t>Fundamental rule</a:t>
            </a:r>
            <a:r>
              <a:rPr lang="en-US" b="1" dirty="0" smtClean="0"/>
              <a:t>  : Belladonna</a:t>
            </a:r>
          </a:p>
          <a:p>
            <a:pPr>
              <a:lnSpc>
                <a:spcPct val="80000"/>
              </a:lnSpc>
              <a:buNone/>
            </a:pPr>
            <a:endParaRPr lang="en-US" sz="1600" b="1" dirty="0" smtClean="0"/>
          </a:p>
          <a:p>
            <a:pPr>
              <a:lnSpc>
                <a:spcPct val="80000"/>
              </a:lnSpc>
              <a:buNone/>
            </a:pPr>
            <a:r>
              <a:rPr lang="en-US" b="1" dirty="0" smtClean="0">
                <a:solidFill>
                  <a:schemeClr val="hlink"/>
                </a:solidFill>
              </a:rPr>
              <a:t>Duration</a:t>
            </a:r>
            <a:r>
              <a:rPr lang="en-US" b="1" dirty="0" smtClean="0"/>
              <a:t> : 8 days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PROCEDURE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Fresh plants collected and chopped and made into a pulpy mass(magma)</a:t>
            </a:r>
          </a:p>
          <a:p>
            <a:r>
              <a:rPr lang="en-US" dirty="0" smtClean="0"/>
              <a:t>Magma enclosed in a cloth and pressed and juice collected</a:t>
            </a:r>
          </a:p>
          <a:p>
            <a:r>
              <a:rPr lang="en-US" dirty="0" smtClean="0"/>
              <a:t>Juice mixed with equal amount of alcohol</a:t>
            </a:r>
          </a:p>
          <a:p>
            <a:r>
              <a:rPr lang="en-US" dirty="0" smtClean="0"/>
              <a:t>Kept for 8 days</a:t>
            </a:r>
          </a:p>
          <a:p>
            <a:r>
              <a:rPr lang="en-US" dirty="0" smtClean="0"/>
              <a:t>Filtered and kept in glass </a:t>
            </a:r>
            <a:r>
              <a:rPr lang="en-US" dirty="0" err="1" smtClean="0"/>
              <a:t>stoppered</a:t>
            </a:r>
            <a:r>
              <a:rPr lang="en-US" dirty="0" smtClean="0"/>
              <a:t> bottles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 lnSpcReduction="10000"/>
          </a:bodyPr>
          <a:lstStyle/>
          <a:p>
            <a:pPr marL="609600" indent="-609600">
              <a:buNone/>
            </a:pPr>
            <a:r>
              <a:rPr lang="en-US" b="1" dirty="0" smtClean="0">
                <a:solidFill>
                  <a:schemeClr val="hlink"/>
                </a:solidFill>
              </a:rPr>
              <a:t>Preparation of 1X</a:t>
            </a:r>
          </a:p>
          <a:p>
            <a:pPr marL="609600" indent="-609600">
              <a:buNone/>
            </a:pPr>
            <a:r>
              <a:rPr lang="en-US" b="1" dirty="0" smtClean="0"/>
              <a:t>Tincture : Vehicle – 2 : 8</a:t>
            </a:r>
          </a:p>
          <a:p>
            <a:pPr marL="609600" indent="-609600">
              <a:buNone/>
            </a:pPr>
            <a:endParaRPr lang="en-US" sz="1400" b="1" dirty="0" smtClean="0"/>
          </a:p>
          <a:p>
            <a:pPr marL="609600" indent="-609600">
              <a:buNone/>
            </a:pPr>
            <a:r>
              <a:rPr lang="en-US" b="1" dirty="0" smtClean="0">
                <a:solidFill>
                  <a:schemeClr val="hlink"/>
                </a:solidFill>
              </a:rPr>
              <a:t>Preparation of 1C</a:t>
            </a:r>
          </a:p>
          <a:p>
            <a:pPr marL="609600" indent="-609600">
              <a:buNone/>
            </a:pPr>
            <a:r>
              <a:rPr lang="en-US" b="1" dirty="0" smtClean="0"/>
              <a:t>Tincture : Vehicle – 2 : 98</a:t>
            </a:r>
          </a:p>
          <a:p>
            <a:pPr marL="609600" indent="-609600">
              <a:buNone/>
            </a:pPr>
            <a:endParaRPr lang="en-US" sz="1400" b="1" dirty="0" smtClean="0"/>
          </a:p>
          <a:p>
            <a:pPr marL="609600" indent="-609600">
              <a:buNone/>
            </a:pPr>
            <a:r>
              <a:rPr lang="en-US" b="1" dirty="0" smtClean="0">
                <a:solidFill>
                  <a:schemeClr val="hlink"/>
                </a:solidFill>
              </a:rPr>
              <a:t>Examples </a:t>
            </a:r>
          </a:p>
          <a:p>
            <a:pPr marL="609600" indent="-609600">
              <a:buClr>
                <a:srgbClr val="FFCC00"/>
              </a:buClr>
              <a:buSzPct val="120000"/>
              <a:buNone/>
            </a:pPr>
            <a:r>
              <a:rPr lang="en-US" b="1" dirty="0" smtClean="0"/>
              <a:t>	Aconitum; Belladonna; </a:t>
            </a:r>
            <a:r>
              <a:rPr lang="en-US" b="1" dirty="0" err="1" smtClean="0"/>
              <a:t>Bryonia</a:t>
            </a:r>
            <a:r>
              <a:rPr lang="en-US" b="1" dirty="0" smtClean="0"/>
              <a:t>; </a:t>
            </a:r>
          </a:p>
          <a:p>
            <a:pPr marL="609600" indent="-609600">
              <a:buClr>
                <a:srgbClr val="FFCC00"/>
              </a:buClr>
              <a:buSzPct val="120000"/>
              <a:buNone/>
            </a:pPr>
            <a:r>
              <a:rPr lang="en-US" b="1" dirty="0" smtClean="0"/>
              <a:t>	Calendula; </a:t>
            </a:r>
            <a:r>
              <a:rPr lang="en-US" b="1" dirty="0" err="1" smtClean="0"/>
              <a:t>Chamomilla</a:t>
            </a:r>
            <a:r>
              <a:rPr lang="en-US" b="1" dirty="0" smtClean="0"/>
              <a:t>; </a:t>
            </a:r>
            <a:r>
              <a:rPr lang="en-US" b="1" dirty="0" err="1" smtClean="0"/>
              <a:t>Chelidonium</a:t>
            </a:r>
            <a:r>
              <a:rPr lang="en-US" b="1" dirty="0" smtClean="0"/>
              <a:t>;</a:t>
            </a:r>
          </a:p>
          <a:p>
            <a:pPr marL="609600" indent="-609600">
              <a:buClr>
                <a:srgbClr val="FFCC00"/>
              </a:buClr>
              <a:buSzPct val="120000"/>
              <a:buNone/>
            </a:pPr>
            <a:r>
              <a:rPr lang="en-US" b="1" dirty="0" smtClean="0"/>
              <a:t>	Colchicum; Conium; Digitalis; </a:t>
            </a:r>
          </a:p>
          <a:p>
            <a:pPr marL="609600" indent="-609600">
              <a:buClr>
                <a:srgbClr val="FFCC00"/>
              </a:buClr>
              <a:buSzPct val="120000"/>
              <a:buNone/>
            </a:pPr>
            <a:r>
              <a:rPr lang="en-US" b="1" dirty="0" smtClean="0"/>
              <a:t>	</a:t>
            </a:r>
            <a:r>
              <a:rPr lang="en-US" b="1" dirty="0" err="1" smtClean="0"/>
              <a:t>Drosera</a:t>
            </a:r>
            <a:r>
              <a:rPr lang="en-US" b="1" dirty="0" smtClean="0"/>
              <a:t>; </a:t>
            </a:r>
            <a:r>
              <a:rPr lang="en-US" b="1" dirty="0" err="1" smtClean="0"/>
              <a:t>Dulcamara</a:t>
            </a:r>
            <a:r>
              <a:rPr lang="en-US" b="1" dirty="0" smtClean="0"/>
              <a:t>; </a:t>
            </a:r>
            <a:r>
              <a:rPr lang="en-US" b="1" dirty="0" err="1" smtClean="0"/>
              <a:t>Hyoscyamus</a:t>
            </a:r>
            <a:r>
              <a:rPr lang="en-US" b="1" dirty="0" smtClean="0"/>
              <a:t>; </a:t>
            </a:r>
          </a:p>
          <a:p>
            <a:pPr marL="609600" indent="-609600">
              <a:buClr>
                <a:srgbClr val="FFCC00"/>
              </a:buClr>
              <a:buSzPct val="120000"/>
              <a:buNone/>
            </a:pPr>
            <a:r>
              <a:rPr lang="en-US" b="1" dirty="0" smtClean="0"/>
              <a:t>	</a:t>
            </a:r>
            <a:r>
              <a:rPr lang="en-US" b="1" dirty="0" err="1" smtClean="0"/>
              <a:t>Ipecacuanha</a:t>
            </a:r>
            <a:r>
              <a:rPr lang="en-US" b="1" dirty="0" smtClean="0"/>
              <a:t>; </a:t>
            </a:r>
            <a:r>
              <a:rPr lang="en-US" b="1" dirty="0" err="1" smtClean="0"/>
              <a:t>Ruta</a:t>
            </a:r>
            <a:endParaRPr lang="en-AU" b="1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>
                <a:solidFill>
                  <a:schemeClr val="hlink"/>
                </a:solidFill>
              </a:rPr>
              <a:t>DRUG POWER</a:t>
            </a:r>
            <a:r>
              <a:rPr lang="en-US" b="1" dirty="0" smtClean="0"/>
              <a:t>  1/2</a:t>
            </a:r>
          </a:p>
          <a:p>
            <a:pPr>
              <a:buNone/>
            </a:pPr>
            <a:endParaRPr lang="en-US" sz="1800" b="1" dirty="0" smtClean="0"/>
          </a:p>
          <a:p>
            <a:pPr>
              <a:buNone/>
            </a:pPr>
            <a:r>
              <a:rPr lang="en-US" b="1" dirty="0" smtClean="0">
                <a:solidFill>
                  <a:schemeClr val="hlink"/>
                </a:solidFill>
              </a:rPr>
              <a:t>Drug : </a:t>
            </a:r>
            <a:r>
              <a:rPr lang="en-US" b="1" dirty="0" err="1" smtClean="0">
                <a:solidFill>
                  <a:schemeClr val="hlink"/>
                </a:solidFill>
              </a:rPr>
              <a:t>Menstrum</a:t>
            </a:r>
            <a:r>
              <a:rPr lang="en-US" b="1" dirty="0" smtClean="0"/>
              <a:t> : 3:2 </a:t>
            </a:r>
          </a:p>
          <a:p>
            <a:pPr>
              <a:buNone/>
            </a:pPr>
            <a:endParaRPr lang="en-US" sz="1800" b="1" dirty="0" smtClean="0"/>
          </a:p>
          <a:p>
            <a:pPr>
              <a:buNone/>
            </a:pPr>
            <a:r>
              <a:rPr lang="en-US" b="1" dirty="0" smtClean="0">
                <a:solidFill>
                  <a:schemeClr val="hlink"/>
                </a:solidFill>
              </a:rPr>
              <a:t>Fundamental rule</a:t>
            </a:r>
            <a:r>
              <a:rPr lang="en-US" b="1" dirty="0" smtClean="0"/>
              <a:t>  : </a:t>
            </a:r>
            <a:r>
              <a:rPr lang="en-US" b="1" dirty="0" err="1" smtClean="0"/>
              <a:t>Thuja</a:t>
            </a:r>
            <a:r>
              <a:rPr lang="en-US" b="1" dirty="0" smtClean="0"/>
              <a:t> </a:t>
            </a:r>
          </a:p>
          <a:p>
            <a:pPr>
              <a:buNone/>
            </a:pPr>
            <a:endParaRPr lang="en-US" sz="1800" b="1" dirty="0" smtClean="0"/>
          </a:p>
          <a:p>
            <a:pPr>
              <a:buNone/>
            </a:pPr>
            <a:r>
              <a:rPr lang="en-US" b="1" dirty="0" smtClean="0">
                <a:solidFill>
                  <a:schemeClr val="hlink"/>
                </a:solidFill>
              </a:rPr>
              <a:t>Duration</a:t>
            </a:r>
            <a:r>
              <a:rPr lang="en-US" b="1" dirty="0" smtClean="0"/>
              <a:t> : 8 days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PROCEDURE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fresh plant collected, chopped and made into magma and weighed</a:t>
            </a:r>
          </a:p>
          <a:p>
            <a:r>
              <a:rPr lang="en-US" dirty="0" smtClean="0"/>
              <a:t>Double the weight of alcohol taken out of which 1/6 part measured and added to magma and thoroughly mixed and then rest of the alcohol added</a:t>
            </a:r>
          </a:p>
          <a:p>
            <a:r>
              <a:rPr lang="en-US" dirty="0" smtClean="0"/>
              <a:t>Kept for 8 days </a:t>
            </a:r>
          </a:p>
          <a:p>
            <a:r>
              <a:rPr lang="en-US" dirty="0" smtClean="0"/>
              <a:t>Filtered to get mother tincture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b="1" dirty="0" smtClean="0">
                <a:solidFill>
                  <a:schemeClr val="hlink"/>
                </a:solidFill>
              </a:rPr>
              <a:t>Preparation of 1X</a:t>
            </a:r>
          </a:p>
          <a:p>
            <a:pPr>
              <a:buNone/>
            </a:pPr>
            <a:r>
              <a:rPr lang="en-US" b="1" dirty="0" smtClean="0"/>
              <a:t>Tincture : Vehicle : 6 : 4</a:t>
            </a:r>
          </a:p>
          <a:p>
            <a:pPr>
              <a:buNone/>
            </a:pPr>
            <a:endParaRPr lang="en-US" sz="1050" b="1" dirty="0" smtClean="0"/>
          </a:p>
          <a:p>
            <a:pPr>
              <a:buNone/>
            </a:pPr>
            <a:r>
              <a:rPr lang="en-US" b="1" dirty="0" smtClean="0">
                <a:solidFill>
                  <a:schemeClr val="hlink"/>
                </a:solidFill>
              </a:rPr>
              <a:t>Preparation of 1C</a:t>
            </a:r>
          </a:p>
          <a:p>
            <a:pPr>
              <a:buNone/>
            </a:pPr>
            <a:r>
              <a:rPr lang="en-US" b="1" dirty="0" smtClean="0"/>
              <a:t>Tincture : Vehicle – 6 : 94</a:t>
            </a:r>
          </a:p>
          <a:p>
            <a:pPr>
              <a:buNone/>
            </a:pPr>
            <a:endParaRPr lang="en-US" sz="1050" b="1" dirty="0" smtClean="0"/>
          </a:p>
          <a:p>
            <a:pPr>
              <a:buNone/>
            </a:pPr>
            <a:r>
              <a:rPr lang="en-US" b="1" dirty="0" smtClean="0">
                <a:solidFill>
                  <a:schemeClr val="hlink"/>
                </a:solidFill>
              </a:rPr>
              <a:t>Examples</a:t>
            </a:r>
          </a:p>
          <a:p>
            <a:pPr>
              <a:buClr>
                <a:srgbClr val="FFCC00"/>
              </a:buClr>
              <a:buSzPct val="120000"/>
              <a:buNone/>
            </a:pPr>
            <a:r>
              <a:rPr lang="en-US" b="1" dirty="0" smtClean="0"/>
              <a:t>	</a:t>
            </a:r>
            <a:r>
              <a:rPr lang="en-US" b="1" dirty="0" err="1" smtClean="0"/>
              <a:t>Abrotamun</a:t>
            </a:r>
            <a:r>
              <a:rPr lang="en-US" b="1" dirty="0" smtClean="0"/>
              <a:t>; </a:t>
            </a:r>
            <a:r>
              <a:rPr lang="en-US" b="1" dirty="0" err="1" smtClean="0"/>
              <a:t>Aesculus</a:t>
            </a:r>
            <a:r>
              <a:rPr lang="en-US" b="1" dirty="0" smtClean="0"/>
              <a:t>; </a:t>
            </a:r>
            <a:r>
              <a:rPr lang="en-US" b="1" dirty="0" err="1" smtClean="0"/>
              <a:t>Aethusa</a:t>
            </a:r>
            <a:r>
              <a:rPr lang="en-US" b="1" dirty="0" smtClean="0"/>
              <a:t>; </a:t>
            </a:r>
            <a:r>
              <a:rPr lang="en-US" b="1" dirty="0" err="1" smtClean="0"/>
              <a:t>Allium</a:t>
            </a:r>
            <a:r>
              <a:rPr lang="en-US" b="1" dirty="0" smtClean="0"/>
              <a:t> </a:t>
            </a:r>
            <a:r>
              <a:rPr lang="en-US" b="1" dirty="0" err="1" smtClean="0"/>
              <a:t>cepa</a:t>
            </a:r>
            <a:r>
              <a:rPr lang="en-US" b="1" dirty="0" smtClean="0"/>
              <a:t>;  Arnica; </a:t>
            </a:r>
            <a:r>
              <a:rPr lang="en-US" b="1" dirty="0" err="1" smtClean="0"/>
              <a:t>Baptisia</a:t>
            </a:r>
            <a:r>
              <a:rPr lang="en-US" b="1" dirty="0" smtClean="0"/>
              <a:t>;  </a:t>
            </a:r>
            <a:r>
              <a:rPr lang="en-US" b="1" dirty="0" err="1" smtClean="0"/>
              <a:t>Berberis</a:t>
            </a:r>
            <a:r>
              <a:rPr lang="en-US" b="1" dirty="0" smtClean="0"/>
              <a:t> </a:t>
            </a:r>
            <a:r>
              <a:rPr lang="en-US" b="1" dirty="0" err="1" smtClean="0"/>
              <a:t>vulgaris</a:t>
            </a:r>
            <a:r>
              <a:rPr lang="en-US" b="1" dirty="0" smtClean="0"/>
              <a:t>; Cactus </a:t>
            </a:r>
            <a:r>
              <a:rPr lang="en-US" b="1" dirty="0" err="1" smtClean="0"/>
              <a:t>grandiflorus</a:t>
            </a:r>
            <a:r>
              <a:rPr lang="en-US" b="1" dirty="0" smtClean="0"/>
              <a:t>; </a:t>
            </a:r>
            <a:r>
              <a:rPr lang="en-US" b="1" dirty="0" err="1" smtClean="0"/>
              <a:t>Gelsemium</a:t>
            </a:r>
            <a:r>
              <a:rPr lang="en-US" b="1" dirty="0" smtClean="0"/>
              <a:t>; </a:t>
            </a:r>
            <a:r>
              <a:rPr lang="en-US" b="1" dirty="0" err="1" smtClean="0"/>
              <a:t>Hypericum</a:t>
            </a:r>
            <a:r>
              <a:rPr lang="en-US" b="1" dirty="0" smtClean="0"/>
              <a:t>; </a:t>
            </a:r>
            <a:r>
              <a:rPr lang="en-US" b="1" dirty="0" err="1" smtClean="0"/>
              <a:t>Podophyllum</a:t>
            </a:r>
            <a:r>
              <a:rPr lang="en-US" b="1" dirty="0" smtClean="0"/>
              <a:t>; </a:t>
            </a:r>
            <a:r>
              <a:rPr lang="en-US" b="1" dirty="0" err="1" smtClean="0"/>
              <a:t>Pulsatilla</a:t>
            </a:r>
            <a:r>
              <a:rPr lang="en-US" b="1" dirty="0" smtClean="0"/>
              <a:t>; </a:t>
            </a:r>
          </a:p>
          <a:p>
            <a:pPr>
              <a:buClr>
                <a:srgbClr val="FFCC00"/>
              </a:buClr>
              <a:buSzPct val="120000"/>
              <a:buNone/>
            </a:pPr>
            <a:r>
              <a:rPr lang="en-US" b="1" dirty="0" smtClean="0"/>
              <a:t>	</a:t>
            </a:r>
            <a:r>
              <a:rPr lang="en-US" b="1" dirty="0" err="1" smtClean="0"/>
              <a:t>Rhus</a:t>
            </a:r>
            <a:r>
              <a:rPr lang="en-US" b="1" dirty="0" smtClean="0"/>
              <a:t> </a:t>
            </a:r>
            <a:r>
              <a:rPr lang="en-US" b="1" dirty="0" err="1" smtClean="0"/>
              <a:t>tox</a:t>
            </a:r>
            <a:r>
              <a:rPr lang="en-US" b="1" dirty="0" smtClean="0"/>
              <a:t>; </a:t>
            </a:r>
            <a:r>
              <a:rPr lang="en-US" b="1" dirty="0" err="1" smtClean="0"/>
              <a:t>Sanguinaria</a:t>
            </a:r>
            <a:r>
              <a:rPr lang="en-US" b="1" dirty="0" smtClean="0"/>
              <a:t>; </a:t>
            </a:r>
            <a:r>
              <a:rPr lang="en-US" b="1" dirty="0" err="1" smtClean="0"/>
              <a:t>Scilla</a:t>
            </a:r>
            <a:r>
              <a:rPr lang="en-US" b="1" dirty="0" smtClean="0"/>
              <a:t>; </a:t>
            </a:r>
            <a:r>
              <a:rPr lang="en-US" b="1" dirty="0" err="1" smtClean="0"/>
              <a:t>Secale</a:t>
            </a:r>
            <a:r>
              <a:rPr lang="en-US" b="1" dirty="0" smtClean="0"/>
              <a:t> </a:t>
            </a:r>
            <a:r>
              <a:rPr lang="en-US" b="1" dirty="0" err="1" smtClean="0"/>
              <a:t>cor</a:t>
            </a:r>
            <a:r>
              <a:rPr lang="en-US" b="1" dirty="0" smtClean="0"/>
              <a:t>; </a:t>
            </a:r>
            <a:r>
              <a:rPr lang="en-US" b="1" dirty="0" err="1" smtClean="0"/>
              <a:t>Veratrum</a:t>
            </a:r>
            <a:r>
              <a:rPr lang="en-US" b="1" dirty="0" smtClean="0"/>
              <a:t> </a:t>
            </a:r>
            <a:r>
              <a:rPr lang="en-US" b="1" dirty="0" err="1" smtClean="0"/>
              <a:t>viride</a:t>
            </a:r>
            <a:endParaRPr lang="en-AU" b="1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24</TotalTime>
  <Words>181</Words>
  <Application>Microsoft Office PowerPoint</Application>
  <PresentationFormat>On-screen Show (4:3)</PresentationFormat>
  <Paragraphs>52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Foundry</vt:lpstr>
      <vt:lpstr>OLD METHOD OF PREPARATION OF DRUGS</vt:lpstr>
      <vt:lpstr>CLASS  I </vt:lpstr>
      <vt:lpstr>PROCEDURE</vt:lpstr>
      <vt:lpstr>Slide 4</vt:lpstr>
      <vt:lpstr>CLASS II</vt:lpstr>
      <vt:lpstr>PROCEDURE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OLD METHOD OF PREPARATION OF DRUGS</dc:title>
  <dc:creator>Windows</dc:creator>
  <cp:lastModifiedBy>New</cp:lastModifiedBy>
  <cp:revision>9</cp:revision>
  <dcterms:created xsi:type="dcterms:W3CDTF">2019-07-26T10:53:47Z</dcterms:created>
  <dcterms:modified xsi:type="dcterms:W3CDTF">2019-08-21T05:10:24Z</dcterms:modified>
</cp:coreProperties>
</file>